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7" r:id="rId6"/>
    <p:sldId id="269" r:id="rId7"/>
    <p:sldId id="263" r:id="rId8"/>
    <p:sldId id="264" r:id="rId9"/>
    <p:sldId id="262" r:id="rId10"/>
    <p:sldId id="265" r:id="rId11"/>
    <p:sldId id="266" r:id="rId12"/>
    <p:sldId id="25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192C-B25A-41E0-8126-3CEBC0654159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F237-9C2D-49F1-9044-C8DA948A1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39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Immagine tratta da http://www.felicitapubblica.it/2017/02/12/proteggiamo-difensori-dei-diritti-umani/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F237-9C2D-49F1-9044-C8DA948A1A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47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F237-9C2D-49F1-9044-C8DA948A1A0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22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2955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840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529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7599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0722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783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2811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0804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1327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8950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423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F4FB"/>
            </a:gs>
            <a:gs pos="40034">
              <a:srgbClr val="D3E4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CDF6-537D-457C-AAAB-7B83668BBBD8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8DCB-1C93-47E2-8B9D-F5FEAF09D0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7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972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 novembre 2018 – presentazione per il Liceo Classico Statale «C. Colombo» (Genova)</a:t>
            </a:r>
            <a:endParaRPr lang="it-IT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603937" y="1816456"/>
            <a:ext cx="698412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DIRITTI UMANI</a:t>
            </a:r>
          </a:p>
          <a:p>
            <a:pPr algn="ctr"/>
            <a:r>
              <a:rPr lang="it-IT" sz="42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Una breve panoramica </a:t>
            </a:r>
            <a:endParaRPr lang="it-IT" sz="4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03937" y="4633871"/>
            <a:ext cx="6984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Marco </a:t>
            </a:r>
            <a:r>
              <a:rPr lang="it-IT" sz="24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Ferruglio</a:t>
            </a:r>
            <a:r>
              <a:rPr lang="it-IT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Dottorando di ricerca in Diritto internazionale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Università degli Studi di Genova </a:t>
            </a:r>
            <a:endParaRPr lang="it-IT" sz="2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0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PUNTI CRITICI / 4 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681" y="910156"/>
            <a:ext cx="62933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b="1" u="sng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 DEL sistema internazionale di tutela dei diritti umani</a:t>
            </a:r>
            <a:r>
              <a:rPr lang="it-IT" sz="3000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dell’effettività del diritto internazionale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Attualmente fanno parte del Consiglio Onu per i diritti umani anche l’Arabia Saudita, il Pakistan, l’Eritrea, la Cina …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decisioni del Consiglio di Sicurezza possono essere bloccate dal veto di uno dei 5 membri permanenti.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10" y="939184"/>
            <a:ext cx="4855689" cy="35284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72643">
            <a:off x="7031510" y="5203143"/>
            <a:ext cx="4729729" cy="7547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0617">
            <a:off x="7804106" y="4724280"/>
            <a:ext cx="3184534" cy="5084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21173189">
            <a:off x="7257809" y="5941088"/>
            <a:ext cx="4649627" cy="37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New York Times, 16 ottobre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3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PUNTI CRITICI / 5 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680" y="910156"/>
            <a:ext cx="751252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u="sng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QUESTIONE DELL’«</a:t>
            </a:r>
            <a:r>
              <a:rPr lang="it-IT" sz="3000" b="1" u="sng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INTERVENTO UMANITARIO</a:t>
            </a:r>
            <a:r>
              <a:rPr lang="it-IT" sz="3000" u="sng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E DELLA «</a:t>
            </a:r>
            <a:r>
              <a:rPr lang="it-IT" sz="3000" u="sng" cap="all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RESPONSABILITà</a:t>
            </a:r>
            <a:r>
              <a:rPr lang="it-IT" sz="3000" u="sng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PROTEGGERE</a:t>
            </a:r>
            <a:r>
              <a:rPr lang="it-IT" sz="3000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sz="3000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Secondo la Carta ONU, 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Stati non possono usare la forza armata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 2, par. 4), 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salvo che per legittima difesa (art. 51) o se autorizzati dal Consiglio di Sicurezza (art. 42)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Se, davanti ad atrocità di massa, il Consiglio di Sicurezza non agisce, che fare?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Controversi casi di interventi «umanitari» non autorizzati dal Consiglio di Sicurezza (</a:t>
            </a:r>
            <a:r>
              <a:rPr lang="it-IT" sz="25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esempio: Kosovo, 1999</a:t>
            </a:r>
            <a:r>
              <a:rPr lang="it-IT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914" y="1052236"/>
            <a:ext cx="3568285" cy="237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212" y="4652068"/>
            <a:ext cx="2185987" cy="168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914" y="3652584"/>
            <a:ext cx="2205037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8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 RIFUGIATI NEL DIRITTO INTERNAZIONALE</a:t>
            </a:r>
            <a:endParaRPr lang="it-IT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943099" y="2667000"/>
            <a:ext cx="8305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Grazie per l’attenzione </a:t>
            </a:r>
            <a:endParaRPr lang="it-IT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17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 SI INTENDE PER «DIRITTI UMANI»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680" y="910156"/>
            <a:ext cx="786086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»: diritti posseduti da tutti gli esseri umani, per il solo fatto di esistere (diritti innati). </a:t>
            </a:r>
          </a:p>
          <a:p>
            <a:pPr algn="just"/>
            <a:r>
              <a:rPr lang="it-IT" sz="25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Esempi: diritto alla vita, diritto all’integrità fisica, libertà individuale, libertà religiosa, libertà di espressione.</a:t>
            </a:r>
          </a:p>
          <a:p>
            <a:pPr algn="just"/>
            <a:endParaRPr lang="it-IT" sz="14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FONDAMENTALI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»: espressione spesso usata come sinonimo di «diritti umani». </a:t>
            </a:r>
            <a:r>
              <a:rPr lang="it-IT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alcuni invece distinguono: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 «fondamentali» (es.: diritto alla vita): </a:t>
            </a:r>
            <a:r>
              <a:rPr lang="it-IT" sz="27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possono essere lesi in alcun modo</a:t>
            </a:r>
            <a:r>
              <a:rPr lang="it-IT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 non «fondamentali» (es.: proprietà privata): </a:t>
            </a:r>
            <a:r>
              <a:rPr lang="it-IT" sz="27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limitabili in nome di altri diritti/interessi, ma mai negabili totalmente</a:t>
            </a:r>
            <a:r>
              <a:rPr lang="it-IT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657" y="987921"/>
            <a:ext cx="3805604" cy="28542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657" y="3974019"/>
            <a:ext cx="2641600" cy="27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6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ORIGINI ED EVOLUZIONE STORICA DEI DIRITTI UMANI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63593" y="879378"/>
            <a:ext cx="91236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Giusnaturalismo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600-‘700: </a:t>
            </a:r>
            <a:r>
              <a:rPr lang="it-IT" sz="25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Grozio</a:t>
            </a:r>
            <a:r>
              <a:rPr lang="it-IT" sz="25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Locke, ecc</a:t>
            </a:r>
            <a:r>
              <a:rPr lang="it-IT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primi riconoscimenti per i diritti umani 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nella seconda metà del ‘700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Dopo la II </a:t>
            </a:r>
            <a:r>
              <a:rPr lang="it-IT" sz="3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g.m</a:t>
            </a:r>
            <a:r>
              <a:rPr lang="it-IT" sz="3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affermazione del concetto di «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diritti umani» nel diritto internazionale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anche in connessione con l’elaborazione dei concetti di «crimini contro l’umanità» (H. </a:t>
            </a:r>
            <a:r>
              <a:rPr lang="it-IT" sz="23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Lauterpacht</a:t>
            </a:r>
            <a:r>
              <a:rPr lang="it-IT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e «genocidio» (R. </a:t>
            </a:r>
            <a:r>
              <a:rPr lang="it-IT" sz="23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Lemkin</a:t>
            </a:r>
            <a:r>
              <a:rPr lang="it-IT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): </a:t>
            </a:r>
            <a:r>
              <a:rPr lang="it-IT" sz="23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«crimini contro l’umanità» furono uno dei capi di imputazione nel Processo di Norimberga</a:t>
            </a:r>
            <a:r>
              <a:rPr lang="it-IT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lang="it-IT" sz="23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II </a:t>
            </a:r>
            <a:r>
              <a:rPr lang="it-IT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g.m.</a:t>
            </a:r>
            <a:r>
              <a:rPr lang="it-IT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oggi, progressivo ampliamento delle tutele e del numero dei diritti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umani.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Oggi il rispetto dei diritti umani rientra nello «</a:t>
            </a:r>
            <a:r>
              <a:rPr lang="it-IT" sz="3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ius</a:t>
            </a:r>
            <a:r>
              <a:rPr lang="it-IT" sz="3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cogens</a:t>
            </a:r>
            <a:r>
              <a:rPr lang="it-IT" sz="3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internazionale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73" y="879378"/>
            <a:ext cx="1894590" cy="2540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asellaDiTesto 2"/>
          <p:cNvSpPr txBox="1"/>
          <p:nvPr/>
        </p:nvSpPr>
        <p:spPr>
          <a:xfrm>
            <a:off x="301278" y="3508152"/>
            <a:ext cx="20467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 smtClean="0"/>
              <a:t>Ugo </a:t>
            </a:r>
            <a:r>
              <a:rPr lang="it-IT" sz="1500" dirty="0" err="1" smtClean="0"/>
              <a:t>Grozio</a:t>
            </a:r>
            <a:r>
              <a:rPr lang="it-IT" sz="1500" dirty="0" smtClean="0"/>
              <a:t> (1583-1645)</a:t>
            </a:r>
            <a:endParaRPr lang="it-IT" sz="15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4" y="4025857"/>
            <a:ext cx="1854389" cy="2338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asellaDiTesto 8"/>
          <p:cNvSpPr txBox="1"/>
          <p:nvPr/>
        </p:nvSpPr>
        <p:spPr>
          <a:xfrm>
            <a:off x="265470" y="6458184"/>
            <a:ext cx="27022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 err="1" smtClean="0"/>
              <a:t>Hersch</a:t>
            </a:r>
            <a:r>
              <a:rPr lang="it-IT" sz="1500" dirty="0" smtClean="0"/>
              <a:t> </a:t>
            </a:r>
            <a:r>
              <a:rPr lang="it-IT" sz="1500" dirty="0" err="1" smtClean="0"/>
              <a:t>Lauterpacht</a:t>
            </a:r>
            <a:r>
              <a:rPr lang="it-IT" sz="1500" dirty="0" smtClean="0"/>
              <a:t> (1897-1960)</a:t>
            </a: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073613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ORIGINI ED EVOLUZIONE STORICA DEI DIRITTI UMANI / 2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680" y="910155"/>
            <a:ext cx="706559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 «di prima generazione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(civili e politici, «negativi»): 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partire dalla seconda metà del ‘700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 di «seconda generazione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(economici, sociali e culturali; «positivi»): 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modo diffuso e ampio a partire dal Secondo Dopoguerra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 di «terza generazione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(altri ambiti, come l’ambiente): 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dagli anni ’70 in poi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it-IT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Oggi alcuni teorizzano i </a:t>
            </a:r>
            <a:r>
              <a:rPr lang="it-IT" sz="25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umani di «quarta generazione</a:t>
            </a:r>
            <a:r>
              <a:rPr lang="it-IT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(bioetica, manipolazioni genetiche, nuove tecnologie di comunicazione).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335" y="3687838"/>
            <a:ext cx="4304864" cy="2292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185" y="1036564"/>
            <a:ext cx="3635164" cy="241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322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743" y="3476356"/>
            <a:ext cx="5242518" cy="327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QUALCHE IMPORTANTE RIFERIMENTO NORMATIVO</a:t>
            </a: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(elenco molto incompleto, in ordine cronologico) </a:t>
            </a:r>
            <a:endParaRPr lang="it-IT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1651" y="1225689"/>
            <a:ext cx="6569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 </a:t>
            </a:r>
            <a:r>
              <a:rPr lang="it-IT" sz="3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Charta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Libertatum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(1215).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 of </a:t>
            </a:r>
            <a:r>
              <a:rPr lang="it-IT" sz="3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inglese (1689).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Dichiarazione di indipendenza degli Stati Uniti (4/7/1776).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Costituzione degli Stati Uniti (Emendamenti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approvati a partire dal 1789).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Dichiarazione dei diritti dell’uomo e del cittadino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(26/8/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1789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Carta dell’ONU (1945).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Costituzione italiana (1948)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743" y="1156146"/>
            <a:ext cx="4390896" cy="251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679" y="700828"/>
            <a:ext cx="1274755" cy="13455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479" y="3672114"/>
            <a:ext cx="897045" cy="5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2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QUALCHE IMPORTANTE RIFERIMENTO NORMATIVO / 2</a:t>
            </a: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(elenco molto incompleto, in ordine cronologico) </a:t>
            </a:r>
            <a:endParaRPr lang="it-IT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1651" y="1287527"/>
            <a:ext cx="7585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Dichiarazione universale dei diritti umani (10/12/1948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Convenzione contro il genocidio (1948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CEDU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(Consiglio d’Europa) (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1950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vigore dal 1953, per l’Italia dal 1955).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Convenzione di Ginevra sullo status dei rifugiati (1951).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Convenzione Onu contro la tortura (1984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Carta dei diritti fondamentali dell’UE (‘‘Carta di Nizza’’) del 2000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 vigore, con lo stesso valore dei Trattati, dal 2009).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53"/>
          <a:stretch/>
        </p:blipFill>
        <p:spPr>
          <a:xfrm>
            <a:off x="7968343" y="1534697"/>
            <a:ext cx="3918856" cy="387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7968343" y="5619137"/>
            <a:ext cx="391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Eleanor Roosevelt, grande promotrice della Dichiarazione universale dei diritti umani del 1948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726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PUNTI CRITICI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680" y="910156"/>
            <a:ext cx="995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violazioni dei diritti umani in molti Paesi del mondo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riconosciuti da tutti </a:t>
            </a:r>
            <a:r>
              <a:rPr lang="it-IT" sz="3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parole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it-IT" sz="3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 fatti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731" y="1948915"/>
            <a:ext cx="8351869" cy="4799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4440205"/>
            <a:ext cx="1741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Mappa </a:t>
            </a:r>
            <a:r>
              <a:rPr lang="it-IT" dirty="0" smtClean="0"/>
              <a:t>riferita al 2014 e tratta </a:t>
            </a:r>
            <a:r>
              <a:rPr lang="it-IT" dirty="0"/>
              <a:t>da http://blog.zonageografia.deascuola.it/articoli/una-giornata-dedicata-ai-diritti-umani</a:t>
            </a:r>
          </a:p>
        </p:txBody>
      </p:sp>
    </p:spTree>
    <p:extLst>
      <p:ext uri="{BB962C8B-B14F-4D97-AF65-F5344CB8AC3E}">
        <p14:creationId xmlns:p14="http://schemas.microsoft.com/office/powerpoint/2010/main" val="784976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PUNTI CRITICI / 2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7694" y="1165759"/>
            <a:ext cx="103282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</a:t>
            </a:r>
            <a:r>
              <a:rPr lang="it-IT" sz="30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«universali»</a:t>
            </a:r>
            <a:r>
              <a:rPr lang="it-IT" sz="3000" b="1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it-IT" sz="3000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Diversità culturali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etnocentrismo, possibili attriti tra diritti dei singoli e diritti dei gruppi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(es.: caso </a:t>
            </a:r>
            <a:r>
              <a:rPr lang="it-IT" sz="24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Pusceddu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2007)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Dichiarazione «universale» dei diritti dell’uomo non fu votata da alcuni Paesi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 cui Unione Sovietica, Arabia Saudita e Sudafrica (astenuti).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Critiche di alcuni Paesi islamici alla Dichiarazione universale dei diritti umani del 1948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Dichiarazione islamica dei diritti dell’uomo» (1981)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«Dichiarazione del Cairo dei diritti umani dell’Islam» (1990), «Carta araba dei diritti umani» (2004).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0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11681137" y="6336405"/>
            <a:ext cx="412124" cy="412124"/>
          </a:xfrm>
          <a:prstGeom prst="actionButtonForwardNex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1217499" y="6336405"/>
            <a:ext cx="412124" cy="412124"/>
          </a:xfrm>
          <a:prstGeom prst="actionButtonBackPrevious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55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PUNTI CRITICI / 3 </a:t>
            </a:r>
            <a:endParaRPr lang="it-IT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0680" y="910156"/>
            <a:ext cx="86736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b="1" u="sng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internazionale di tutela dei diritti umani</a:t>
            </a:r>
            <a:r>
              <a:rPr lang="it-IT" sz="3000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dei fini dell’ONU è «promuovere […] il rispetto dei diritti dell’uomo» </a:t>
            </a:r>
            <a:r>
              <a:rPr lang="it-IT" sz="2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1, par. 3, Carta ONU)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Consiglio per i diritti umani dell’ONU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(47 Stati con mandato di 5 anni, eletti dall’Assemblea Generale per 3 anni): </a:t>
            </a:r>
            <a:r>
              <a:rPr lang="it-IT" sz="27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2018-2021 ne fa parte anche l’Italia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Dagli anni ’90 si ritiene che il Consiglio di Sicurezza dell’ONU possa qualificare come «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minaccia alla pace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(che può giustificare anche un’autorizzazione all’uso della forza) 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 </a:t>
            </a:r>
            <a:r>
              <a:rPr lang="it-IT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massiccia e sistematica </a:t>
            </a:r>
            <a:r>
              <a:rPr lang="it-IT" sz="3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violazione dei diritti umani.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721" y="1553569"/>
            <a:ext cx="2743200" cy="18270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599" y="3838702"/>
            <a:ext cx="2719445" cy="20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998</Words>
  <Application>Microsoft Office PowerPoint</Application>
  <PresentationFormat>Widescreen</PresentationFormat>
  <Paragraphs>77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Book Antiqua</vt:lpstr>
      <vt:lpstr>Calibri</vt:lpstr>
      <vt:lpstr>Calibri Light</vt:lpstr>
      <vt:lpstr>Cambria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alex baruzzi</dc:creator>
  <cp:lastModifiedBy>luigi.ferruglio@fastwebnet.it</cp:lastModifiedBy>
  <cp:revision>87</cp:revision>
  <dcterms:created xsi:type="dcterms:W3CDTF">2018-03-05T21:42:27Z</dcterms:created>
  <dcterms:modified xsi:type="dcterms:W3CDTF">2019-04-01T17:12:56Z</dcterms:modified>
</cp:coreProperties>
</file>